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90" r:id="rId7"/>
    <p:sldId id="285" r:id="rId8"/>
    <p:sldId id="282" r:id="rId9"/>
    <p:sldId id="283" r:id="rId10"/>
    <p:sldId id="284" r:id="rId11"/>
    <p:sldId id="286" r:id="rId12"/>
    <p:sldId id="287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92021"/>
            <a:ext cx="10353762" cy="1257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Google Play Store app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Assaf Berman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Ben </a:t>
            </a:r>
            <a:r>
              <a:rPr lang="en-US" dirty="0" err="1">
                <a:solidFill>
                  <a:srgbClr val="5792BA"/>
                </a:solidFill>
              </a:rPr>
              <a:t>Pinhasov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7D39-0A70-53CF-2607-D0F0DC49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performance on different data splits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B7E9F-1EF7-0466-ECB2-32B3DA1E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71" y="1771857"/>
            <a:ext cx="6742857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2F4B-A8BF-D502-4645-429B88B5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072CB-4A45-D760-DE4A-05F8DA9114C6}"/>
              </a:ext>
            </a:extLst>
          </p:cNvPr>
          <p:cNvSpPr txBox="1"/>
          <p:nvPr/>
        </p:nvSpPr>
        <p:spPr>
          <a:xfrm>
            <a:off x="1002492" y="1476904"/>
            <a:ext cx="10353762" cy="334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data set has relatively few features (features are correlated)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r>
              <a:rPr lang="en-US" sz="2400" dirty="0"/>
              <a:t> performs extremely well after optimization of hyper-parameters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Feature importance might be influenced by feature correlation (Simpson’s Paradox)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Future tasks: Examination of deep learning algorithms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62686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8066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7AD043C7-4E26-1D8B-BF27-248F5BE48E68}"/>
              </a:ext>
            </a:extLst>
          </p:cNvPr>
          <p:cNvSpPr/>
          <p:nvPr/>
        </p:nvSpPr>
        <p:spPr>
          <a:xfrm>
            <a:off x="1140776" y="1763520"/>
            <a:ext cx="360000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97795-782A-2494-EC72-4368BE686606}"/>
              </a:ext>
            </a:extLst>
          </p:cNvPr>
          <p:cNvSpPr txBox="1"/>
          <p:nvPr/>
        </p:nvSpPr>
        <p:spPr>
          <a:xfrm>
            <a:off x="1496467" y="1695239"/>
            <a:ext cx="883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app’s rating by apps market properties and user reviews</a:t>
            </a:r>
            <a:endParaRPr lang="en-IL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CA4DC1-922B-7331-8899-DEB8CDF7B96A}"/>
              </a:ext>
            </a:extLst>
          </p:cNvPr>
          <p:cNvSpPr txBox="1">
            <a:spLocks/>
          </p:cNvSpPr>
          <p:nvPr/>
        </p:nvSpPr>
        <p:spPr>
          <a:xfrm>
            <a:off x="913795" y="2530946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02C61-A94E-371E-26A2-B98D8399AFBE}"/>
              </a:ext>
            </a:extLst>
          </p:cNvPr>
          <p:cNvSpPr txBox="1"/>
          <p:nvPr/>
        </p:nvSpPr>
        <p:spPr>
          <a:xfrm>
            <a:off x="1496467" y="3756118"/>
            <a:ext cx="7968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Explore data and find relations between features and label</a:t>
            </a:r>
            <a:endParaRPr lang="en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EB329-2EEB-C864-0F0F-DB47DB4B4F9C}"/>
              </a:ext>
            </a:extLst>
          </p:cNvPr>
          <p:cNvSpPr txBox="1"/>
          <p:nvPr/>
        </p:nvSpPr>
        <p:spPr>
          <a:xfrm>
            <a:off x="1496467" y="4435998"/>
            <a:ext cx="54313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regression models for prediction: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Regression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endParaRPr lang="en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635EB-75B3-42D8-B4AF-BC6DBA3FA1DD}"/>
              </a:ext>
            </a:extLst>
          </p:cNvPr>
          <p:cNvSpPr txBox="1"/>
          <p:nvPr/>
        </p:nvSpPr>
        <p:spPr>
          <a:xfrm>
            <a:off x="1496467" y="6201086"/>
            <a:ext cx="9845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Optimize hyper-parameters of selected model for best prediction results</a:t>
            </a:r>
            <a:endParaRPr lang="en-IL" sz="2400" dirty="0"/>
          </a:p>
        </p:txBody>
      </p:sp>
      <p:sp>
        <p:nvSpPr>
          <p:cNvPr id="12" name="Rectangle 11" descr="Bar chart">
            <a:extLst>
              <a:ext uri="{FF2B5EF4-FFF2-40B4-BE49-F238E27FC236}">
                <a16:creationId xmlns:a16="http://schemas.microsoft.com/office/drawing/2014/main" id="{35995751-800F-C386-D798-4D14113E11F8}"/>
              </a:ext>
            </a:extLst>
          </p:cNvPr>
          <p:cNvSpPr/>
          <p:nvPr/>
        </p:nvSpPr>
        <p:spPr>
          <a:xfrm>
            <a:off x="1136467" y="3786891"/>
            <a:ext cx="360000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 12" descr="Bar chart">
            <a:extLst>
              <a:ext uri="{FF2B5EF4-FFF2-40B4-BE49-F238E27FC236}">
                <a16:creationId xmlns:a16="http://schemas.microsoft.com/office/drawing/2014/main" id="{2B6276DC-228C-E8C9-4F36-4924781DFF08}"/>
              </a:ext>
            </a:extLst>
          </p:cNvPr>
          <p:cNvSpPr/>
          <p:nvPr/>
        </p:nvSpPr>
        <p:spPr>
          <a:xfrm>
            <a:off x="1136467" y="4462727"/>
            <a:ext cx="360000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 descr="Bar chart">
            <a:extLst>
              <a:ext uri="{FF2B5EF4-FFF2-40B4-BE49-F238E27FC236}">
                <a16:creationId xmlns:a16="http://schemas.microsoft.com/office/drawing/2014/main" id="{EA01A4D8-3439-F54A-B1B8-F35DD9AEAD79}"/>
              </a:ext>
            </a:extLst>
          </p:cNvPr>
          <p:cNvSpPr/>
          <p:nvPr/>
        </p:nvSpPr>
        <p:spPr>
          <a:xfrm>
            <a:off x="1136467" y="6228241"/>
            <a:ext cx="360000" cy="3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EC90-447F-06FE-AC40-361D3658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99B4-C88C-5A93-D255-EC7725A6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90" y="1349321"/>
            <a:ext cx="9469171" cy="2800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18DB7-5DC8-7B99-D24D-7B86D6DEE6E6}"/>
              </a:ext>
            </a:extLst>
          </p:cNvPr>
          <p:cNvSpPr txBox="1"/>
          <p:nvPr/>
        </p:nvSpPr>
        <p:spPr>
          <a:xfrm>
            <a:off x="1356090" y="88765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df_apps</a:t>
            </a:r>
            <a:endParaRPr lang="en-I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0B110-4094-758E-C437-068D3D80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90" y="4788760"/>
            <a:ext cx="7259063" cy="1676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73C06-03DF-6F6D-F1B2-C72C3DBC647D}"/>
              </a:ext>
            </a:extLst>
          </p:cNvPr>
          <p:cNvSpPr txBox="1"/>
          <p:nvPr/>
        </p:nvSpPr>
        <p:spPr>
          <a:xfrm>
            <a:off x="1356090" y="4327095"/>
            <a:ext cx="1622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df_reviews</a:t>
            </a:r>
            <a:endParaRPr lang="en-IL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EE29F1-C576-522A-3717-EA60F94C105A}"/>
              </a:ext>
            </a:extLst>
          </p:cNvPr>
          <p:cNvSpPr/>
          <p:nvPr/>
        </p:nvSpPr>
        <p:spPr>
          <a:xfrm>
            <a:off x="8959362" y="4396154"/>
            <a:ext cx="2910253" cy="2206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Data cleaning</a:t>
            </a:r>
          </a:p>
          <a:p>
            <a:pPr algn="ctr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Size converted to bytes (numeric)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Installs converted to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Type was label encoded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Sentiment was ordinally encoded 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53865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9D48-489B-9F87-4244-2A9321BB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6326-33FF-FCB0-009D-35E92418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1" y="1238250"/>
            <a:ext cx="5708510" cy="5481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0C2BF-1AE6-09AE-C1E0-2E96243E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61" y="1979406"/>
            <a:ext cx="458095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6FAF-9AEB-A11C-3C39-990175EA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07191-8E63-8D13-519B-A74ECB1A2213}"/>
              </a:ext>
            </a:extLst>
          </p:cNvPr>
          <p:cNvSpPr txBox="1"/>
          <p:nvPr/>
        </p:nvSpPr>
        <p:spPr>
          <a:xfrm>
            <a:off x="3142080" y="5908316"/>
            <a:ext cx="589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install less paid apps then free apps</a:t>
            </a:r>
            <a:endParaRPr lang="en-IL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CE186-442F-4299-08C6-B8D7F412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10" y="1409703"/>
            <a:ext cx="7954931" cy="39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9877-B337-F3A2-BAA2-3A93C7E3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EECB-BB79-C72A-F578-22F6BEBC1FCF}"/>
              </a:ext>
            </a:extLst>
          </p:cNvPr>
          <p:cNvSpPr txBox="1"/>
          <p:nvPr/>
        </p:nvSpPr>
        <p:spPr>
          <a:xfrm>
            <a:off x="1984498" y="5723589"/>
            <a:ext cx="8212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Rating distribution between free and paid apps is similar</a:t>
            </a:r>
          </a:p>
          <a:p>
            <a:pPr algn="ctr"/>
            <a:r>
              <a:rPr lang="en-US" sz="2400" dirty="0"/>
              <a:t>(Scatter plot shows different trend – importance of Boxplot)</a:t>
            </a:r>
            <a:endParaRPr lang="en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A3E7D-7615-0098-52D3-17CE2F90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09" y="1349321"/>
            <a:ext cx="8017581" cy="39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CE2-D937-EEA6-5028-38F7FB45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97ED8-F3A8-B01D-7505-CE51AE7D12C8}"/>
              </a:ext>
            </a:extLst>
          </p:cNvPr>
          <p:cNvSpPr txBox="1"/>
          <p:nvPr/>
        </p:nvSpPr>
        <p:spPr>
          <a:xfrm>
            <a:off x="3065623" y="5908316"/>
            <a:ext cx="605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Paid apps has fewer reviews than free apps</a:t>
            </a:r>
          </a:p>
          <a:p>
            <a:pPr algn="ctr"/>
            <a:r>
              <a:rPr lang="en-US" sz="2400" dirty="0"/>
              <a:t>Apps with more reviews are rated higher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76EF0-D7F8-D052-0AD4-452550F9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46" y="1303141"/>
            <a:ext cx="7886459" cy="44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B510-2F9B-7593-D894-F49D8CB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3559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Regression Model Comparison</a:t>
            </a:r>
            <a:br>
              <a:rPr lang="en-US" dirty="0"/>
            </a:br>
            <a:r>
              <a:rPr lang="en-US" sz="2800" dirty="0"/>
              <a:t>(No Hyper-parameter Optimization)</a:t>
            </a:r>
            <a:endParaRPr lang="en-IL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621285E-500E-6D79-43D5-5D55B1B0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74965"/>
              </p:ext>
            </p:extLst>
          </p:nvPr>
        </p:nvGraphicFramePr>
        <p:xfrm>
          <a:off x="2026676" y="3264452"/>
          <a:ext cx="8127999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2378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6DAFCA-C619-913A-7DAA-3B8DBE359A47}"/>
              </a:ext>
            </a:extLst>
          </p:cNvPr>
          <p:cNvSpPr txBox="1"/>
          <p:nvPr/>
        </p:nvSpPr>
        <p:spPr>
          <a:xfrm>
            <a:off x="3010619" y="2480214"/>
            <a:ext cx="567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~ Sentiment + Reviews + Installs + Size + Price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B8031-EEF2-0BB6-AD7C-ECD3A56DE624}"/>
              </a:ext>
            </a:extLst>
          </p:cNvPr>
          <p:cNvSpPr txBox="1"/>
          <p:nvPr/>
        </p:nvSpPr>
        <p:spPr>
          <a:xfrm>
            <a:off x="2087463" y="5186034"/>
            <a:ext cx="8006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XGBoost</a:t>
            </a:r>
            <a:r>
              <a:rPr lang="en-US" sz="2400" dirty="0"/>
              <a:t> shows the most potential for further optimization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09847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F1C3-8064-8093-1F6A-FF66E1A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Hyper-parameter Optimization</a:t>
            </a:r>
            <a:endParaRPr lang="en-I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29BAE-195C-733F-9F3B-83AD8075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33910"/>
              </p:ext>
            </p:extLst>
          </p:nvPr>
        </p:nvGraphicFramePr>
        <p:xfrm>
          <a:off x="5667554" y="5045060"/>
          <a:ext cx="5600001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7562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164524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1287196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0.02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6E4D4A-54D1-59F0-7071-889E96717F5F}"/>
              </a:ext>
            </a:extLst>
          </p:cNvPr>
          <p:cNvCxnSpPr/>
          <p:nvPr/>
        </p:nvCxnSpPr>
        <p:spPr>
          <a:xfrm>
            <a:off x="5576934" y="2797876"/>
            <a:ext cx="655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CBCB2-655D-C114-D5C1-6B2FD57A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6" y="4467395"/>
            <a:ext cx="4309538" cy="2224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2C99AD-07F3-EA7E-165B-C88540C6E3FC}"/>
              </a:ext>
            </a:extLst>
          </p:cNvPr>
          <p:cNvSpPr txBox="1"/>
          <p:nvPr/>
        </p:nvSpPr>
        <p:spPr>
          <a:xfrm>
            <a:off x="913795" y="1177034"/>
            <a:ext cx="367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estimators optimization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16449-6AF0-3E64-3742-F6AE05B643CD}"/>
              </a:ext>
            </a:extLst>
          </p:cNvPr>
          <p:cNvSpPr txBox="1"/>
          <p:nvPr/>
        </p:nvSpPr>
        <p:spPr>
          <a:xfrm>
            <a:off x="7319213" y="1130558"/>
            <a:ext cx="357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tree depth optimization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5DFC0-6B85-BAC7-DE6A-FF7321F574F3}"/>
              </a:ext>
            </a:extLst>
          </p:cNvPr>
          <p:cNvSpPr txBox="1"/>
          <p:nvPr/>
        </p:nvSpPr>
        <p:spPr>
          <a:xfrm>
            <a:off x="1578812" y="4116535"/>
            <a:ext cx="217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importance</a:t>
            </a:r>
            <a:endParaRPr lang="en-IL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8FC78D5-5C68-C0C6-DAE3-BF99A509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50" y="1555238"/>
            <a:ext cx="4847149" cy="238586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2C5C7C4-E5AC-ABE9-7AF5-3B50876E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23" y="1536583"/>
            <a:ext cx="4966609" cy="24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3214</TotalTime>
  <Words>249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</vt:lpstr>
      <vt:lpstr>Arial Nova Light</vt:lpstr>
      <vt:lpstr>Wingdings 2</vt:lpstr>
      <vt:lpstr>SlateVTI</vt:lpstr>
      <vt:lpstr>Google Play Store app ratings</vt:lpstr>
      <vt:lpstr>Goal</vt:lpstr>
      <vt:lpstr>Data Exploration</vt:lpstr>
      <vt:lpstr>Data Exploration</vt:lpstr>
      <vt:lpstr>Data Exploration</vt:lpstr>
      <vt:lpstr>Data Exploration</vt:lpstr>
      <vt:lpstr>Data Exploration</vt:lpstr>
      <vt:lpstr>Regression Model Comparison (No Hyper-parameter Optimization)</vt:lpstr>
      <vt:lpstr>XGBoost Hyper-parameter Optimization</vt:lpstr>
      <vt:lpstr>Model performance on different data splits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 ratings</dc:title>
  <dc:creator>Assaf Berman</dc:creator>
  <cp:lastModifiedBy>Assaf Berman</cp:lastModifiedBy>
  <cp:revision>46</cp:revision>
  <dcterms:created xsi:type="dcterms:W3CDTF">2022-09-13T17:53:25Z</dcterms:created>
  <dcterms:modified xsi:type="dcterms:W3CDTF">2022-09-19T18:37:08Z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